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5" r:id="rId5"/>
    <p:sldId id="262" r:id="rId6"/>
    <p:sldId id="266" r:id="rId7"/>
    <p:sldId id="263" r:id="rId8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2" autoAdjust="0"/>
    <p:restoredTop sz="94660"/>
  </p:normalViewPr>
  <p:slideViewPr>
    <p:cSldViewPr snapToGrid="0">
      <p:cViewPr varScale="1">
        <p:scale>
          <a:sx n="37" d="100"/>
          <a:sy n="37" d="100"/>
        </p:scale>
        <p:origin x="22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6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1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83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2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2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90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323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8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1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3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D530-6050-40D3-BC73-5F1AF1C32F04}" type="datetimeFigureOut">
              <a:rPr lang="en-US" smtClean="0"/>
              <a:t>8/20/2023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B763B-10ED-445D-B639-8D2DCFF85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7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ti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11" Type="http://schemas.openxmlformats.org/officeDocument/2006/relationships/image" Target="../media/image22.pn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jp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11" Type="http://schemas.openxmlformats.org/officeDocument/2006/relationships/image" Target="../media/image34.png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jpg"/><Relationship Id="rId9" Type="http://schemas.openxmlformats.org/officeDocument/2006/relationships/image" Target="../media/image3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11" Type="http://schemas.openxmlformats.org/officeDocument/2006/relationships/image" Target="../media/image36.png"/><Relationship Id="rId5" Type="http://schemas.openxmlformats.org/officeDocument/2006/relationships/image" Target="../media/image28.jpg"/><Relationship Id="rId10" Type="http://schemas.openxmlformats.org/officeDocument/2006/relationships/image" Target="../media/image35.png"/><Relationship Id="rId4" Type="http://schemas.openxmlformats.org/officeDocument/2006/relationships/image" Target="../media/image27.jpg"/><Relationship Id="rId9" Type="http://schemas.openxmlformats.org/officeDocument/2006/relationships/image" Target="../media/image32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13" Type="http://schemas.openxmlformats.org/officeDocument/2006/relationships/image" Target="../media/image32.jpg"/><Relationship Id="rId3" Type="http://schemas.openxmlformats.org/officeDocument/2006/relationships/image" Target="../media/image38.png"/><Relationship Id="rId7" Type="http://schemas.openxmlformats.org/officeDocument/2006/relationships/image" Target="../media/image26.jpg"/><Relationship Id="rId12" Type="http://schemas.openxmlformats.org/officeDocument/2006/relationships/image" Target="../media/image31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11" Type="http://schemas.openxmlformats.org/officeDocument/2006/relationships/image" Target="../media/image30.jpg"/><Relationship Id="rId5" Type="http://schemas.openxmlformats.org/officeDocument/2006/relationships/image" Target="../media/image40.png"/><Relationship Id="rId10" Type="http://schemas.openxmlformats.org/officeDocument/2006/relationships/image" Target="../media/image29.jpg"/><Relationship Id="rId4" Type="http://schemas.openxmlformats.org/officeDocument/2006/relationships/image" Target="../media/image39.png"/><Relationship Id="rId9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6DF4E7-DB11-416B-995F-9706C912C0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0" t="46756" r="49746" b="48107"/>
          <a:stretch/>
        </p:blipFill>
        <p:spPr>
          <a:xfrm>
            <a:off x="2626934" y="1886753"/>
            <a:ext cx="1388470" cy="2698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8A32FA3-2E15-4523-A6BD-6EFA10630F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9" t="47191" r="51714" b="47848"/>
          <a:stretch/>
        </p:blipFill>
        <p:spPr>
          <a:xfrm>
            <a:off x="2619881" y="1605021"/>
            <a:ext cx="1388471" cy="2671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530442B-24A9-42EA-85BE-DCDE8DAC2741}"/>
              </a:ext>
            </a:extLst>
          </p:cNvPr>
          <p:cNvSpPr txBox="1"/>
          <p:nvPr/>
        </p:nvSpPr>
        <p:spPr>
          <a:xfrm>
            <a:off x="2251411" y="943621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2191325" y="1615292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2216272" y="1902806"/>
            <a:ext cx="4042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726FD9-0254-44C3-8847-D42FDF1A7934}"/>
              </a:ext>
            </a:extLst>
          </p:cNvPr>
          <p:cNvSpPr txBox="1"/>
          <p:nvPr/>
        </p:nvSpPr>
        <p:spPr>
          <a:xfrm>
            <a:off x="3168798" y="1056644"/>
            <a:ext cx="9933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Rapamycin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698535-0AD2-483A-ADB1-25A7680A255A}"/>
              </a:ext>
            </a:extLst>
          </p:cNvPr>
          <p:cNvSpPr txBox="1"/>
          <p:nvPr/>
        </p:nvSpPr>
        <p:spPr>
          <a:xfrm>
            <a:off x="2589216" y="1313900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76156D-C9D4-46A4-B574-EB2704A0D114}"/>
              </a:ext>
            </a:extLst>
          </p:cNvPr>
          <p:cNvSpPr txBox="1"/>
          <p:nvPr/>
        </p:nvSpPr>
        <p:spPr>
          <a:xfrm>
            <a:off x="2917202" y="131855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83F55-0CF3-4B4F-AA1F-216496DA37FE}"/>
              </a:ext>
            </a:extLst>
          </p:cNvPr>
          <p:cNvSpPr txBox="1"/>
          <p:nvPr/>
        </p:nvSpPr>
        <p:spPr>
          <a:xfrm>
            <a:off x="3266210" y="1318456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38AF10-C8F0-4EC5-97E9-8D3DBABEDDB3}"/>
              </a:ext>
            </a:extLst>
          </p:cNvPr>
          <p:cNvSpPr txBox="1"/>
          <p:nvPr/>
        </p:nvSpPr>
        <p:spPr>
          <a:xfrm>
            <a:off x="3614695" y="1318487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0C1ADCE-B57A-480C-A725-34263D69D545}"/>
              </a:ext>
            </a:extLst>
          </p:cNvPr>
          <p:cNvCxnSpPr>
            <a:cxnSpLocks/>
          </p:cNvCxnSpPr>
          <p:nvPr/>
        </p:nvCxnSpPr>
        <p:spPr>
          <a:xfrm>
            <a:off x="3320683" y="1318559"/>
            <a:ext cx="7143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2635444" y="1594285"/>
            <a:ext cx="1389124" cy="57985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676122" y="691733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253" y="2949941"/>
            <a:ext cx="4918513" cy="193945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82180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36950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26417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40482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54547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86675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98548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33536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617376" y="33710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877660" y="3371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202902" y="3371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496212" y="3371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796783" y="3371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042596" y="6686025"/>
            <a:ext cx="451527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AutoNum type="arabicPeriod"/>
            </a:pPr>
            <a:r>
              <a:rPr lang="en-US" dirty="0" smtClean="0"/>
              <a:t>CHO cells (no GLP-1R) + vehicle</a:t>
            </a:r>
          </a:p>
          <a:p>
            <a:pPr marL="342900" indent="-342900">
              <a:buAutoNum type="arabicPeriod"/>
            </a:pPr>
            <a:r>
              <a:rPr lang="en-US" dirty="0" smtClean="0"/>
              <a:t>CHO cells (no GLP-1R) + liraglutide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CHO-GLP-1R cells + vehicle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CHO-GLP-1R cells + liraglutide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CHO-GLP-1R cells + vehicle + rapamycin</a:t>
            </a:r>
          </a:p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CHO-GLP-1R cells + liraglutide + rapamycin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vehicle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liraglutide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vehicle + rapamycin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liraglutide + rapamycin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vehicle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liraglutide</a:t>
            </a:r>
          </a:p>
          <a:p>
            <a:pPr marL="342900" indent="-342900">
              <a:buAutoNum type="arabicPeriod"/>
            </a:pPr>
            <a:r>
              <a:rPr lang="en-US" dirty="0"/>
              <a:t>CHO-GLP-1R cells + </a:t>
            </a:r>
            <a:r>
              <a:rPr lang="en-US" dirty="0" smtClean="0"/>
              <a:t>vehicle + rapamycin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CHO-GLP-1R cells + liraglutide + </a:t>
            </a:r>
            <a:r>
              <a:rPr lang="en-US" dirty="0" smtClean="0"/>
              <a:t>rapamycin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882" y="4994144"/>
            <a:ext cx="4919472" cy="122427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108574" y="33724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075189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429959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744593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58658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72723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04851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16724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351712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652330" y="52516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12614" y="52516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263023" y="52516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556333" y="52516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873682" y="52516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185473" y="52530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C9D6FE-97D9-4066-A000-61463C3DB9B3}"/>
              </a:ext>
            </a:extLst>
          </p:cNvPr>
          <p:cNvSpPr txBox="1"/>
          <p:nvPr/>
        </p:nvSpPr>
        <p:spPr>
          <a:xfrm>
            <a:off x="5940157" y="376578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0F37657-81C0-4138-90AB-CFAE0B892964}"/>
              </a:ext>
            </a:extLst>
          </p:cNvPr>
          <p:cNvSpPr txBox="1"/>
          <p:nvPr/>
        </p:nvSpPr>
        <p:spPr>
          <a:xfrm>
            <a:off x="5994661" y="5436288"/>
            <a:ext cx="404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1700478" y="2738865"/>
            <a:ext cx="1315709" cy="36283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86706" y="11067457"/>
            <a:ext cx="2652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Lanes used for manuscript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09933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A58E030-64E3-4B13-BEE1-C8F936B4474C}"/>
              </a:ext>
            </a:extLst>
          </p:cNvPr>
          <p:cNvGrpSpPr/>
          <p:nvPr/>
        </p:nvGrpSpPr>
        <p:grpSpPr>
          <a:xfrm>
            <a:off x="1451295" y="1046508"/>
            <a:ext cx="3661855" cy="1565367"/>
            <a:chOff x="548500" y="3001148"/>
            <a:chExt cx="3661855" cy="15653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2A285E5-3130-415B-8ADB-3FB891B5A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5260" y="3573029"/>
              <a:ext cx="2958087" cy="22561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F906ED4-3950-4D8A-AD64-9C4B56733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5260" y="3833584"/>
              <a:ext cx="2958089" cy="2298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3F64EBA-0956-453A-93AF-764CB014A2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501"/>
            <a:stretch/>
          </p:blipFill>
          <p:spPr>
            <a:xfrm>
              <a:off x="1220897" y="4088324"/>
              <a:ext cx="2952450" cy="20707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9F9FF93-16F2-48F7-A82A-501518B1BB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" t="-6088" r="153" b="3413"/>
            <a:stretch/>
          </p:blipFill>
          <p:spPr>
            <a:xfrm>
              <a:off x="1215260" y="4317355"/>
              <a:ext cx="2958088" cy="229114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E8AB2E5-D8F4-4514-BCA6-AF53D3ABC3A5}"/>
                </a:ext>
              </a:extLst>
            </p:cNvPr>
            <p:cNvSpPr/>
            <p:nvPr/>
          </p:nvSpPr>
          <p:spPr>
            <a:xfrm>
              <a:off x="1206586" y="3572277"/>
              <a:ext cx="2958087" cy="99423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602BEB-6FCC-4D6C-8289-9591B07C67E1}"/>
                </a:ext>
              </a:extLst>
            </p:cNvPr>
            <p:cNvSpPr txBox="1"/>
            <p:nvPr/>
          </p:nvSpPr>
          <p:spPr>
            <a:xfrm>
              <a:off x="1204933" y="3284439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4B991A-AD19-49DB-B57D-B26FD09DAA4F}"/>
                </a:ext>
              </a:extLst>
            </p:cNvPr>
            <p:cNvSpPr txBox="1"/>
            <p:nvPr/>
          </p:nvSpPr>
          <p:spPr>
            <a:xfrm>
              <a:off x="1590885" y="3284439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7F3FDA0-6681-4683-AF1D-2C99E0AAE79A}"/>
                </a:ext>
              </a:extLst>
            </p:cNvPr>
            <p:cNvSpPr txBox="1"/>
            <p:nvPr/>
          </p:nvSpPr>
          <p:spPr>
            <a:xfrm>
              <a:off x="1952364" y="3284439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20AC3A8-C91A-467C-A970-403A7E9B0AEE}"/>
                </a:ext>
              </a:extLst>
            </p:cNvPr>
            <p:cNvSpPr txBox="1"/>
            <p:nvPr/>
          </p:nvSpPr>
          <p:spPr>
            <a:xfrm>
              <a:off x="2324871" y="3284439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C89E524-39E7-4279-A9C3-453B3B932227}"/>
                </a:ext>
              </a:extLst>
            </p:cNvPr>
            <p:cNvSpPr txBox="1"/>
            <p:nvPr/>
          </p:nvSpPr>
          <p:spPr>
            <a:xfrm>
              <a:off x="2640033" y="3290789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56AF5F-34F8-4FC8-9955-52152C7F3C7B}"/>
                </a:ext>
              </a:extLst>
            </p:cNvPr>
            <p:cNvSpPr txBox="1"/>
            <p:nvPr/>
          </p:nvSpPr>
          <p:spPr>
            <a:xfrm>
              <a:off x="3025985" y="3290789"/>
              <a:ext cx="4203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Lira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976030-E4C7-4694-933B-E2094EF2B1A4}"/>
                </a:ext>
              </a:extLst>
            </p:cNvPr>
            <p:cNvSpPr txBox="1"/>
            <p:nvPr/>
          </p:nvSpPr>
          <p:spPr>
            <a:xfrm>
              <a:off x="3387464" y="3290789"/>
              <a:ext cx="4988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3CCCCD-56BF-459B-9B6C-9F0B68803BAC}"/>
                </a:ext>
              </a:extLst>
            </p:cNvPr>
            <p:cNvSpPr txBox="1"/>
            <p:nvPr/>
          </p:nvSpPr>
          <p:spPr>
            <a:xfrm>
              <a:off x="3759971" y="3290789"/>
              <a:ext cx="450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Ins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25ED813-6B45-4663-9C02-EC08C9F6C138}"/>
                </a:ext>
              </a:extLst>
            </p:cNvPr>
            <p:cNvSpPr txBox="1"/>
            <p:nvPr/>
          </p:nvSpPr>
          <p:spPr>
            <a:xfrm>
              <a:off x="3172950" y="3001148"/>
              <a:ext cx="4443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H89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08271B1-C234-42B0-80AA-A1097942B8DF}"/>
                </a:ext>
              </a:extLst>
            </p:cNvPr>
            <p:cNvCxnSpPr/>
            <p:nvPr/>
          </p:nvCxnSpPr>
          <p:spPr>
            <a:xfrm>
              <a:off x="2709326" y="3273073"/>
              <a:ext cx="1371600" cy="22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88B83B-EEF6-44D3-868D-280512E3FA89}"/>
                </a:ext>
              </a:extLst>
            </p:cNvPr>
            <p:cNvSpPr txBox="1"/>
            <p:nvPr/>
          </p:nvSpPr>
          <p:spPr>
            <a:xfrm>
              <a:off x="770531" y="3580701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pS6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6E0D87C-1143-49B2-A031-C18E065B9169}"/>
                </a:ext>
              </a:extLst>
            </p:cNvPr>
            <p:cNvSpPr txBox="1"/>
            <p:nvPr/>
          </p:nvSpPr>
          <p:spPr>
            <a:xfrm>
              <a:off x="849079" y="3826073"/>
              <a:ext cx="3577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S6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1C3DE0F-9892-4317-A09F-D257343BCE3F}"/>
                </a:ext>
              </a:extLst>
            </p:cNvPr>
            <p:cNvSpPr txBox="1"/>
            <p:nvPr/>
          </p:nvSpPr>
          <p:spPr>
            <a:xfrm>
              <a:off x="548500" y="4058473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pCREB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E6D9DD3-CA79-4882-AD22-0727B4220A4D}"/>
                </a:ext>
              </a:extLst>
            </p:cNvPr>
            <p:cNvSpPr txBox="1"/>
            <p:nvPr/>
          </p:nvSpPr>
          <p:spPr>
            <a:xfrm>
              <a:off x="627314" y="4303632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CREB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829E5B7-2A3F-4C0C-9501-EAE3E5E100DA}"/>
              </a:ext>
            </a:extLst>
          </p:cNvPr>
          <p:cNvSpPr txBox="1"/>
          <p:nvPr/>
        </p:nvSpPr>
        <p:spPr>
          <a:xfrm>
            <a:off x="1737884" y="1046508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62595" y="763211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2182" y="3282070"/>
            <a:ext cx="3924848" cy="111458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615219" y="3619483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20333" y="290969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52687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967989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391111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822622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213473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617625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044892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44066" y="7994445"/>
            <a:ext cx="207306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AutoNum type="arabicPeriod"/>
            </a:pPr>
            <a:r>
              <a:rPr lang="en-US" dirty="0" smtClean="0"/>
              <a:t>vehicle</a:t>
            </a:r>
          </a:p>
          <a:p>
            <a:pPr marL="342900" indent="-342900">
              <a:buAutoNum type="arabicPeriod"/>
            </a:pPr>
            <a:r>
              <a:rPr lang="en-US" dirty="0" smtClean="0"/>
              <a:t>liraglutide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Forskolin</a:t>
            </a:r>
          </a:p>
          <a:p>
            <a:pPr marL="342900" indent="-342900">
              <a:buAutoNum type="arabicPeriod"/>
            </a:pPr>
            <a:r>
              <a:rPr lang="en-US" dirty="0" smtClean="0"/>
              <a:t>insulin</a:t>
            </a:r>
          </a:p>
          <a:p>
            <a:pPr marL="342900" indent="-342900">
              <a:buAutoNum type="arabicPeriod"/>
            </a:pPr>
            <a:r>
              <a:rPr lang="en-US" dirty="0" smtClean="0"/>
              <a:t>vehicle + H89</a:t>
            </a:r>
          </a:p>
          <a:p>
            <a:pPr marL="342900" indent="-342900">
              <a:buAutoNum type="arabicPeriod"/>
            </a:pPr>
            <a:r>
              <a:rPr lang="en-US" dirty="0" smtClean="0"/>
              <a:t>liraglutide + H89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forskolin + H89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insulin + H89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118429" y="29096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262732" y="290969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01036" y="323876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503315" y="341963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4756" y="4826517"/>
            <a:ext cx="3982274" cy="111850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504953" y="449661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495362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910664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333786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765297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156148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60300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987567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2103049" y="4496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5247352" y="449661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1487935" y="4964610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01036" y="4755778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02434" y="359250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504713" y="3773372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95443" y="513747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497722" y="531834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669721" y="5164457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6832" y="6220419"/>
            <a:ext cx="3924848" cy="457264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1489573" y="599964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479982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895284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318406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749917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140768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544920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4972187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087669" y="599964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231972" y="599964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1531278" y="6333415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44379" y="612458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46832" y="6953077"/>
            <a:ext cx="3934374" cy="457264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2498158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913460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3336582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768093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158944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563096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990363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2105845" y="67224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539957" y="6343724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524650" y="7027820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9173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B7BA6A-3828-4BEB-B3F7-C02E5B784033}"/>
              </a:ext>
            </a:extLst>
          </p:cNvPr>
          <p:cNvSpPr txBox="1"/>
          <p:nvPr/>
        </p:nvSpPr>
        <p:spPr>
          <a:xfrm>
            <a:off x="1175822" y="131033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6C9E8E-2E89-4740-970B-3383D20A527F}"/>
              </a:ext>
            </a:extLst>
          </p:cNvPr>
          <p:cNvSpPr txBox="1"/>
          <p:nvPr/>
        </p:nvSpPr>
        <p:spPr>
          <a:xfrm>
            <a:off x="939434" y="2680026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DB1AF-2B3D-4D8A-96D1-7B22F8DE00A4}"/>
              </a:ext>
            </a:extLst>
          </p:cNvPr>
          <p:cNvSpPr txBox="1"/>
          <p:nvPr/>
        </p:nvSpPr>
        <p:spPr>
          <a:xfrm>
            <a:off x="1017981" y="2930264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DB4DF-92AB-49DC-B986-CEC856CF4801}"/>
              </a:ext>
            </a:extLst>
          </p:cNvPr>
          <p:cNvSpPr txBox="1"/>
          <p:nvPr/>
        </p:nvSpPr>
        <p:spPr>
          <a:xfrm>
            <a:off x="1512316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D869EB-ABF7-44CE-B598-755B900638A0}"/>
              </a:ext>
            </a:extLst>
          </p:cNvPr>
          <p:cNvSpPr txBox="1"/>
          <p:nvPr/>
        </p:nvSpPr>
        <p:spPr>
          <a:xfrm>
            <a:off x="1118610" y="2118774"/>
            <a:ext cx="478376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1E91B-1F9F-4EBA-B043-EA35D8A89525}"/>
              </a:ext>
            </a:extLst>
          </p:cNvPr>
          <p:cNvSpPr txBox="1"/>
          <p:nvPr/>
        </p:nvSpPr>
        <p:spPr>
          <a:xfrm>
            <a:off x="1204726" y="2434418"/>
            <a:ext cx="392260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68F164-0975-4BB5-865D-D68841AD62E4}"/>
              </a:ext>
            </a:extLst>
          </p:cNvPr>
          <p:cNvSpPr txBox="1"/>
          <p:nvPr/>
        </p:nvSpPr>
        <p:spPr>
          <a:xfrm>
            <a:off x="1810825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FE08E9-ECE5-45C0-89AC-7CEC31BB044E}"/>
              </a:ext>
            </a:extLst>
          </p:cNvPr>
          <p:cNvSpPr txBox="1"/>
          <p:nvPr/>
        </p:nvSpPr>
        <p:spPr>
          <a:xfrm>
            <a:off x="2086102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3953A-1239-4FFB-A320-1E1FF437BE7D}"/>
              </a:ext>
            </a:extLst>
          </p:cNvPr>
          <p:cNvSpPr txBox="1"/>
          <p:nvPr/>
        </p:nvSpPr>
        <p:spPr>
          <a:xfrm>
            <a:off x="2355162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9A281E-BE61-4E0A-A04A-02927BAF0E49}"/>
              </a:ext>
            </a:extLst>
          </p:cNvPr>
          <p:cNvSpPr txBox="1"/>
          <p:nvPr/>
        </p:nvSpPr>
        <p:spPr>
          <a:xfrm>
            <a:off x="2656807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3570A2-AA00-40AF-BB26-2C6403C93388}"/>
              </a:ext>
            </a:extLst>
          </p:cNvPr>
          <p:cNvSpPr txBox="1"/>
          <p:nvPr/>
        </p:nvSpPr>
        <p:spPr>
          <a:xfrm>
            <a:off x="2946991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EBF288-6895-4F6E-91B8-241F515DEA93}"/>
              </a:ext>
            </a:extLst>
          </p:cNvPr>
          <p:cNvSpPr txBox="1"/>
          <p:nvPr/>
        </p:nvSpPr>
        <p:spPr>
          <a:xfrm>
            <a:off x="3211547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5223BC-9561-4260-8FFB-DB6A58B4B616}"/>
              </a:ext>
            </a:extLst>
          </p:cNvPr>
          <p:cNvSpPr txBox="1"/>
          <p:nvPr/>
        </p:nvSpPr>
        <p:spPr>
          <a:xfrm>
            <a:off x="3495421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4AECBD-4A28-4ED7-A437-F2B525C5A963}"/>
              </a:ext>
            </a:extLst>
          </p:cNvPr>
          <p:cNvSpPr txBox="1"/>
          <p:nvPr/>
        </p:nvSpPr>
        <p:spPr>
          <a:xfrm>
            <a:off x="3807648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B697F-41BA-416D-B309-A12E16F5237B}"/>
              </a:ext>
            </a:extLst>
          </p:cNvPr>
          <p:cNvSpPr txBox="1"/>
          <p:nvPr/>
        </p:nvSpPr>
        <p:spPr>
          <a:xfrm>
            <a:off x="4089369" y="18738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A7D719-3F70-46B4-8553-C472074FF8A1}"/>
              </a:ext>
            </a:extLst>
          </p:cNvPr>
          <p:cNvSpPr txBox="1"/>
          <p:nvPr/>
        </p:nvSpPr>
        <p:spPr>
          <a:xfrm>
            <a:off x="4358153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8824B2-108B-488E-8750-88BEA62DDE0E}"/>
              </a:ext>
            </a:extLst>
          </p:cNvPr>
          <p:cNvSpPr txBox="1"/>
          <p:nvPr/>
        </p:nvSpPr>
        <p:spPr>
          <a:xfrm>
            <a:off x="4639906" y="18738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7236C0-8BA4-4C66-9AC6-FAFB8ECACE60}"/>
              </a:ext>
            </a:extLst>
          </p:cNvPr>
          <p:cNvSpPr txBox="1"/>
          <p:nvPr/>
        </p:nvSpPr>
        <p:spPr>
          <a:xfrm>
            <a:off x="2694770" y="1599867"/>
            <a:ext cx="1252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KT 5720 (10 µM)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BE3702-AC65-47DC-844B-112469EB1B34}"/>
              </a:ext>
            </a:extLst>
          </p:cNvPr>
          <p:cNvCxnSpPr>
            <a:cxnSpLocks/>
          </p:cNvCxnSpPr>
          <p:nvPr/>
        </p:nvCxnSpPr>
        <p:spPr>
          <a:xfrm>
            <a:off x="2776658" y="1865432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25989-2CC7-46CF-B2C7-967D2CB46836}"/>
              </a:ext>
            </a:extLst>
          </p:cNvPr>
          <p:cNvCxnSpPr/>
          <p:nvPr/>
        </p:nvCxnSpPr>
        <p:spPr>
          <a:xfrm>
            <a:off x="3936388" y="1867553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2BF68C5-F27E-49FC-9EC7-E0F55487F7D4}"/>
              </a:ext>
            </a:extLst>
          </p:cNvPr>
          <p:cNvSpPr txBox="1"/>
          <p:nvPr/>
        </p:nvSpPr>
        <p:spPr>
          <a:xfrm>
            <a:off x="3842787" y="1599873"/>
            <a:ext cx="12522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KT 5720 (50 µM)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2F44B9A-9D8B-47C6-AD1A-028EF291BD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b="-1756"/>
          <a:stretch/>
        </p:blipFill>
        <p:spPr>
          <a:xfrm>
            <a:off x="1585508" y="2736241"/>
            <a:ext cx="2344587" cy="1953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B507C72-45B2-422C-B352-A7228651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2952522"/>
            <a:ext cx="2345465" cy="1783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FC39059-615E-478E-8E90-FEABFFDF5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2446068"/>
            <a:ext cx="3459716" cy="2389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34E2B58-C6E5-41C5-A87A-7DE728006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2136864"/>
            <a:ext cx="3459716" cy="2507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30E7E92-1B6D-46C4-86B4-D3EC09E36DE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3" t="-2512" r="250" b="-199"/>
          <a:stretch/>
        </p:blipFill>
        <p:spPr>
          <a:xfrm>
            <a:off x="3936518" y="2949285"/>
            <a:ext cx="1110915" cy="1754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8C86FB6-6982-4D15-89AC-96851D0C6DD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4" t="6322" b="3354"/>
          <a:stretch/>
        </p:blipFill>
        <p:spPr>
          <a:xfrm>
            <a:off x="3936871" y="2740028"/>
            <a:ext cx="1110915" cy="19002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C76AC8C-B2ED-48E3-8EE0-05E544F7BC01}"/>
              </a:ext>
            </a:extLst>
          </p:cNvPr>
          <p:cNvSpPr/>
          <p:nvPr/>
        </p:nvSpPr>
        <p:spPr>
          <a:xfrm>
            <a:off x="1573516" y="2125436"/>
            <a:ext cx="3471707" cy="10031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2759613" y="2129061"/>
            <a:ext cx="0" cy="10058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30849" y="2131474"/>
            <a:ext cx="0" cy="10058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23043" y="1261324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949" y="4292824"/>
            <a:ext cx="4436814" cy="60623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76876" y="447756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79155" y="4658429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69139" y="4442054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77579" y="393495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1791819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081286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378573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701027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982821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294694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596126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475007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038760" y="393495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3889335" y="39349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4144207" y="3934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447609" y="3934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751011" y="39349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6116" y="5266585"/>
            <a:ext cx="4536372" cy="614358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76876" y="545776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979155" y="563863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78274" y="567727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980553" y="5858143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78274" y="511521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980553" y="5296080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978977" y="493463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1793217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082684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2379971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702425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984219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296092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597524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1476405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5040158" y="493463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3890733" y="49346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145605" y="49346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4449007" y="49346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4752409" y="493463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4025" y="6541557"/>
            <a:ext cx="4477375" cy="781159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330674" y="702091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1132953" y="720178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131377" y="633700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130175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2545477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2935043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3349776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3749016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161557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4563657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1721084" y="6337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32072" y="659447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1134351" y="6775340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" name="Picture 1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131" y="7930154"/>
            <a:ext cx="4486901" cy="762106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334326" y="8394498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1136605" y="8575367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1135029" y="7710586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2133827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2549129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2938695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3353428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1" name="TextBox 120"/>
          <p:cNvSpPr txBox="1"/>
          <p:nvPr/>
        </p:nvSpPr>
        <p:spPr>
          <a:xfrm>
            <a:off x="3752668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4165209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23" name="TextBox 122"/>
          <p:cNvSpPr txBox="1"/>
          <p:nvPr/>
        </p:nvSpPr>
        <p:spPr>
          <a:xfrm>
            <a:off x="4567309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1724736" y="77105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5" name="TextBox 124"/>
          <p:cNvSpPr txBox="1"/>
          <p:nvPr/>
        </p:nvSpPr>
        <p:spPr>
          <a:xfrm>
            <a:off x="335724" y="796805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1138003" y="814892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4885134" y="633234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4951133" y="769380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13971" y="5344079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69139" y="6793788"/>
            <a:ext cx="803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12760" y="8139787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81935" y="9100140"/>
            <a:ext cx="66809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veh</a:t>
            </a:r>
            <a:r>
              <a:rPr lang="en-US" dirty="0"/>
              <a:t>	</a:t>
            </a:r>
            <a:r>
              <a:rPr lang="en-US" dirty="0" smtClean="0"/>
              <a:t>	5.   </a:t>
            </a:r>
            <a:r>
              <a:rPr lang="en-US" dirty="0" err="1" smtClean="0"/>
              <a:t>veh</a:t>
            </a:r>
            <a:r>
              <a:rPr lang="en-US" dirty="0" smtClean="0"/>
              <a:t> </a:t>
            </a:r>
            <a:r>
              <a:rPr lang="en-US" dirty="0"/>
              <a:t>+ KT5720 (10uM</a:t>
            </a:r>
            <a:r>
              <a:rPr lang="en-US" dirty="0" smtClean="0"/>
              <a:t>)	9.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veh</a:t>
            </a:r>
            <a:r>
              <a:rPr lang="en-US" dirty="0" smtClean="0"/>
              <a:t> </a:t>
            </a:r>
            <a:r>
              <a:rPr lang="en-US" dirty="0"/>
              <a:t>+ KT5720 (50uM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		6.   lira </a:t>
            </a:r>
            <a:r>
              <a:rPr lang="en-US" dirty="0"/>
              <a:t>+ KT5720 (10uM</a:t>
            </a:r>
            <a:r>
              <a:rPr lang="en-US" dirty="0" smtClean="0"/>
              <a:t>)		10. lira </a:t>
            </a:r>
            <a:r>
              <a:rPr lang="en-US" dirty="0"/>
              <a:t>+ KT5720 (50uM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fsk</a:t>
            </a:r>
            <a:r>
              <a:rPr lang="en-US" dirty="0" smtClean="0"/>
              <a:t>		7.   </a:t>
            </a:r>
            <a:r>
              <a:rPr lang="en-US" dirty="0" err="1" smtClean="0"/>
              <a:t>fsk</a:t>
            </a:r>
            <a:r>
              <a:rPr lang="en-US" dirty="0" smtClean="0"/>
              <a:t> </a:t>
            </a:r>
            <a:r>
              <a:rPr lang="en-US" dirty="0"/>
              <a:t>+ KT5720 (10uM</a:t>
            </a:r>
            <a:r>
              <a:rPr lang="en-US" dirty="0" smtClean="0"/>
              <a:t>)		11. </a:t>
            </a:r>
            <a:r>
              <a:rPr lang="en-US" dirty="0" err="1" smtClean="0"/>
              <a:t>fsk</a:t>
            </a:r>
            <a:r>
              <a:rPr lang="en-US" dirty="0" smtClean="0"/>
              <a:t> </a:t>
            </a:r>
            <a:r>
              <a:rPr lang="en-US" dirty="0"/>
              <a:t>+ KT5720 (50uM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		8.   ins </a:t>
            </a:r>
            <a:r>
              <a:rPr lang="en-US" dirty="0"/>
              <a:t>+ KT5720 (10uM</a:t>
            </a:r>
            <a:r>
              <a:rPr lang="en-US" dirty="0" smtClean="0"/>
              <a:t>)		12. ins </a:t>
            </a:r>
            <a:r>
              <a:rPr lang="en-US" dirty="0"/>
              <a:t>+ KT5720 (50uM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3923028" y="2673145"/>
            <a:ext cx="1134188" cy="5372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7744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B7BA6A-3828-4BEB-B3F7-C02E5B784033}"/>
              </a:ext>
            </a:extLst>
          </p:cNvPr>
          <p:cNvSpPr txBox="1"/>
          <p:nvPr/>
        </p:nvSpPr>
        <p:spPr>
          <a:xfrm>
            <a:off x="1175822" y="1615130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6C9E8E-2E89-4740-970B-3383D20A527F}"/>
              </a:ext>
            </a:extLst>
          </p:cNvPr>
          <p:cNvSpPr txBox="1"/>
          <p:nvPr/>
        </p:nvSpPr>
        <p:spPr>
          <a:xfrm>
            <a:off x="939434" y="2984826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pCREB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BDB1AF-2B3D-4D8A-96D1-7B22F8DE00A4}"/>
              </a:ext>
            </a:extLst>
          </p:cNvPr>
          <p:cNvSpPr txBox="1"/>
          <p:nvPr/>
        </p:nvSpPr>
        <p:spPr>
          <a:xfrm>
            <a:off x="1017981" y="3235064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DB4DF-92AB-49DC-B986-CEC856CF4801}"/>
              </a:ext>
            </a:extLst>
          </p:cNvPr>
          <p:cNvSpPr txBox="1"/>
          <p:nvPr/>
        </p:nvSpPr>
        <p:spPr>
          <a:xfrm>
            <a:off x="1512316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D869EB-ABF7-44CE-B598-755B900638A0}"/>
              </a:ext>
            </a:extLst>
          </p:cNvPr>
          <p:cNvSpPr txBox="1"/>
          <p:nvPr/>
        </p:nvSpPr>
        <p:spPr>
          <a:xfrm>
            <a:off x="1118610" y="2423574"/>
            <a:ext cx="478376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D1E91B-1F9F-4EBA-B043-EA35D8A89525}"/>
              </a:ext>
            </a:extLst>
          </p:cNvPr>
          <p:cNvSpPr txBox="1"/>
          <p:nvPr/>
        </p:nvSpPr>
        <p:spPr>
          <a:xfrm>
            <a:off x="1204726" y="2739218"/>
            <a:ext cx="392260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68F164-0975-4BB5-865D-D68841AD62E4}"/>
              </a:ext>
            </a:extLst>
          </p:cNvPr>
          <p:cNvSpPr txBox="1"/>
          <p:nvPr/>
        </p:nvSpPr>
        <p:spPr>
          <a:xfrm>
            <a:off x="1810825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FE08E9-ECE5-45C0-89AC-7CEC31BB044E}"/>
              </a:ext>
            </a:extLst>
          </p:cNvPr>
          <p:cNvSpPr txBox="1"/>
          <p:nvPr/>
        </p:nvSpPr>
        <p:spPr>
          <a:xfrm>
            <a:off x="2086102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03953A-1239-4FFB-A320-1E1FF437BE7D}"/>
              </a:ext>
            </a:extLst>
          </p:cNvPr>
          <p:cNvSpPr txBox="1"/>
          <p:nvPr/>
        </p:nvSpPr>
        <p:spPr>
          <a:xfrm>
            <a:off x="2355162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9A281E-BE61-4E0A-A04A-02927BAF0E49}"/>
              </a:ext>
            </a:extLst>
          </p:cNvPr>
          <p:cNvSpPr txBox="1"/>
          <p:nvPr/>
        </p:nvSpPr>
        <p:spPr>
          <a:xfrm>
            <a:off x="2656807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3570A2-AA00-40AF-BB26-2C6403C93388}"/>
              </a:ext>
            </a:extLst>
          </p:cNvPr>
          <p:cNvSpPr txBox="1"/>
          <p:nvPr/>
        </p:nvSpPr>
        <p:spPr>
          <a:xfrm>
            <a:off x="2946991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EBF288-6895-4F6E-91B8-241F515DEA93}"/>
              </a:ext>
            </a:extLst>
          </p:cNvPr>
          <p:cNvSpPr txBox="1"/>
          <p:nvPr/>
        </p:nvSpPr>
        <p:spPr>
          <a:xfrm>
            <a:off x="3211547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5223BC-9561-4260-8FFB-DB6A58B4B616}"/>
              </a:ext>
            </a:extLst>
          </p:cNvPr>
          <p:cNvSpPr txBox="1"/>
          <p:nvPr/>
        </p:nvSpPr>
        <p:spPr>
          <a:xfrm>
            <a:off x="3495421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4AECBD-4A28-4ED7-A437-F2B525C5A963}"/>
              </a:ext>
            </a:extLst>
          </p:cNvPr>
          <p:cNvSpPr txBox="1"/>
          <p:nvPr/>
        </p:nvSpPr>
        <p:spPr>
          <a:xfrm>
            <a:off x="3807648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EB697F-41BA-416D-B309-A12E16F5237B}"/>
              </a:ext>
            </a:extLst>
          </p:cNvPr>
          <p:cNvSpPr txBox="1"/>
          <p:nvPr/>
        </p:nvSpPr>
        <p:spPr>
          <a:xfrm>
            <a:off x="4089369" y="217860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A7D719-3F70-46B4-8553-C472074FF8A1}"/>
              </a:ext>
            </a:extLst>
          </p:cNvPr>
          <p:cNvSpPr txBox="1"/>
          <p:nvPr/>
        </p:nvSpPr>
        <p:spPr>
          <a:xfrm>
            <a:off x="4358153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8824B2-108B-488E-8750-88BEA62DDE0E}"/>
              </a:ext>
            </a:extLst>
          </p:cNvPr>
          <p:cNvSpPr txBox="1"/>
          <p:nvPr/>
        </p:nvSpPr>
        <p:spPr>
          <a:xfrm>
            <a:off x="4639906" y="217860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7236C0-8BA4-4C66-9AC6-FAFB8ECACE60}"/>
              </a:ext>
            </a:extLst>
          </p:cNvPr>
          <p:cNvSpPr txBox="1"/>
          <p:nvPr/>
        </p:nvSpPr>
        <p:spPr>
          <a:xfrm>
            <a:off x="2694770" y="1904667"/>
            <a:ext cx="1252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KT 5720 (10 µM)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BE3702-AC65-47DC-844B-112469EB1B34}"/>
              </a:ext>
            </a:extLst>
          </p:cNvPr>
          <p:cNvCxnSpPr>
            <a:cxnSpLocks/>
          </p:cNvCxnSpPr>
          <p:nvPr/>
        </p:nvCxnSpPr>
        <p:spPr>
          <a:xfrm>
            <a:off x="2776658" y="2170232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925989-2CC7-46CF-B2C7-967D2CB46836}"/>
              </a:ext>
            </a:extLst>
          </p:cNvPr>
          <p:cNvCxnSpPr/>
          <p:nvPr/>
        </p:nvCxnSpPr>
        <p:spPr>
          <a:xfrm>
            <a:off x="3936388" y="2172353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2BF68C5-F27E-49FC-9EC7-E0F55487F7D4}"/>
              </a:ext>
            </a:extLst>
          </p:cNvPr>
          <p:cNvSpPr txBox="1"/>
          <p:nvPr/>
        </p:nvSpPr>
        <p:spPr>
          <a:xfrm>
            <a:off x="3842787" y="1904673"/>
            <a:ext cx="12522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KT 5720 (50 µM)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2F44B9A-9D8B-47C6-AD1A-028EF291BD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" b="-1756"/>
          <a:stretch/>
        </p:blipFill>
        <p:spPr>
          <a:xfrm>
            <a:off x="1585508" y="3041041"/>
            <a:ext cx="2344587" cy="1953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B507C72-45B2-422C-B352-A7228651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3257322"/>
            <a:ext cx="2345465" cy="1783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FC39059-615E-478E-8E90-FEABFFDF5F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2750868"/>
            <a:ext cx="3459716" cy="2389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34E2B58-C6E5-41C5-A87A-7DE7280063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508" y="2441664"/>
            <a:ext cx="3459716" cy="2507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30E7E92-1B6D-46C4-86B4-D3EC09E36DE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3" t="-2512" r="250" b="-199"/>
          <a:stretch/>
        </p:blipFill>
        <p:spPr>
          <a:xfrm>
            <a:off x="3936518" y="3254085"/>
            <a:ext cx="1110915" cy="1754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8C86FB6-6982-4D15-89AC-96851D0C6DD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4" t="6322" b="3354"/>
          <a:stretch/>
        </p:blipFill>
        <p:spPr>
          <a:xfrm>
            <a:off x="3936871" y="3044828"/>
            <a:ext cx="1110915" cy="19002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6C76AC8C-B2ED-48E3-8EE0-05E544F7BC01}"/>
              </a:ext>
            </a:extLst>
          </p:cNvPr>
          <p:cNvSpPr/>
          <p:nvPr/>
        </p:nvSpPr>
        <p:spPr>
          <a:xfrm>
            <a:off x="1573516" y="2430236"/>
            <a:ext cx="3471707" cy="10031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2759613" y="2433861"/>
            <a:ext cx="0" cy="10058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30849" y="2436274"/>
            <a:ext cx="0" cy="10058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23043" y="1566124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0807" y="4950017"/>
            <a:ext cx="4477439" cy="738995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1060896" y="460213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875136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164603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461890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84344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5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066138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6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378011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7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679443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8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58324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122077" y="460213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3972652" y="46021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227524" y="46021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530926" y="46021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34328" y="46021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21044" y="5389508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1023323" y="5570377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222442" y="496306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1024721" y="514393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53591" y="6533216"/>
            <a:ext cx="4487350" cy="734293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1146184" y="616388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30" name="TextBox 129"/>
          <p:cNvSpPr txBox="1"/>
          <p:nvPr/>
        </p:nvSpPr>
        <p:spPr>
          <a:xfrm>
            <a:off x="1960424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2249891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2547178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869632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5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151426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6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463299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7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3764731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8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643612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5207365" y="616388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4057940" y="616388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4312812" y="61638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616214" y="61638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919616" y="61638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06332" y="695126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1108611" y="7132129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07730" y="6524819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1110009" y="6705688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23640" y="5176349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67261" y="6782407"/>
            <a:ext cx="69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2680" y="7895034"/>
            <a:ext cx="66809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veh</a:t>
            </a:r>
            <a:r>
              <a:rPr lang="en-US" dirty="0">
                <a:solidFill>
                  <a:srgbClr val="3333FF"/>
                </a:solidFill>
              </a:rPr>
              <a:t>	</a:t>
            </a:r>
            <a:r>
              <a:rPr lang="en-US" dirty="0" smtClean="0">
                <a:solidFill>
                  <a:srgbClr val="3333FF"/>
                </a:solidFill>
              </a:rPr>
              <a:t>	5.   </a:t>
            </a:r>
            <a:r>
              <a:rPr lang="en-US" dirty="0" err="1" smtClean="0">
                <a:solidFill>
                  <a:srgbClr val="3333FF"/>
                </a:solidFill>
              </a:rPr>
              <a:t>veh</a:t>
            </a:r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>
                <a:solidFill>
                  <a:srgbClr val="3333FF"/>
                </a:solidFill>
              </a:rPr>
              <a:t>+ </a:t>
            </a:r>
            <a:r>
              <a:rPr lang="en-US" dirty="0" smtClean="0">
                <a:solidFill>
                  <a:srgbClr val="3333FF"/>
                </a:solidFill>
              </a:rPr>
              <a:t>MK2206 (20uM)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9.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veh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KT5720 (50uM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lira		6.   lira </a:t>
            </a:r>
            <a:r>
              <a:rPr lang="en-US" dirty="0">
                <a:solidFill>
                  <a:srgbClr val="3333FF"/>
                </a:solidFill>
              </a:rPr>
              <a:t>+ </a:t>
            </a:r>
            <a:r>
              <a:rPr lang="en-US" dirty="0" smtClean="0">
                <a:solidFill>
                  <a:srgbClr val="3333FF"/>
                </a:solidFill>
              </a:rPr>
              <a:t>MK2206 (20uM)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10. lira </a:t>
            </a:r>
            <a:r>
              <a:rPr lang="en-US" dirty="0">
                <a:solidFill>
                  <a:srgbClr val="FF0000"/>
                </a:solidFill>
              </a:rPr>
              <a:t>+ KT5720 (50uM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fsk</a:t>
            </a:r>
            <a:r>
              <a:rPr lang="en-US" dirty="0" smtClean="0">
                <a:solidFill>
                  <a:srgbClr val="3333FF"/>
                </a:solidFill>
              </a:rPr>
              <a:t>		7.   </a:t>
            </a:r>
            <a:r>
              <a:rPr lang="en-US" dirty="0" err="1" smtClean="0">
                <a:solidFill>
                  <a:srgbClr val="3333FF"/>
                </a:solidFill>
              </a:rPr>
              <a:t>fsk</a:t>
            </a:r>
            <a:r>
              <a:rPr lang="en-US" dirty="0" smtClean="0">
                <a:solidFill>
                  <a:srgbClr val="3333FF"/>
                </a:solidFill>
              </a:rPr>
              <a:t> </a:t>
            </a:r>
            <a:r>
              <a:rPr lang="en-US" dirty="0">
                <a:solidFill>
                  <a:srgbClr val="3333FF"/>
                </a:solidFill>
              </a:rPr>
              <a:t>+ </a:t>
            </a:r>
            <a:r>
              <a:rPr lang="en-US" dirty="0" smtClean="0">
                <a:solidFill>
                  <a:srgbClr val="3333FF"/>
                </a:solidFill>
              </a:rPr>
              <a:t>MK2206 (20uM)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11. </a:t>
            </a:r>
            <a:r>
              <a:rPr lang="en-US" dirty="0" err="1" smtClean="0">
                <a:solidFill>
                  <a:srgbClr val="FF0000"/>
                </a:solidFill>
              </a:rPr>
              <a:t>fsk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KT5720 (50uM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ins		8.   ins </a:t>
            </a:r>
            <a:r>
              <a:rPr lang="en-US" dirty="0">
                <a:solidFill>
                  <a:srgbClr val="3333FF"/>
                </a:solidFill>
              </a:rPr>
              <a:t>+ </a:t>
            </a:r>
            <a:r>
              <a:rPr lang="en-US" dirty="0" smtClean="0">
                <a:solidFill>
                  <a:srgbClr val="3333FF"/>
                </a:solidFill>
              </a:rPr>
              <a:t>MK2206 (20uM)	</a:t>
            </a:r>
            <a:r>
              <a:rPr lang="en-US" dirty="0" smtClean="0">
                <a:solidFill>
                  <a:srgbClr val="FF0000"/>
                </a:solidFill>
              </a:rPr>
              <a:t>12. ins </a:t>
            </a:r>
            <a:r>
              <a:rPr lang="en-US" dirty="0">
                <a:solidFill>
                  <a:srgbClr val="FF0000"/>
                </a:solidFill>
              </a:rPr>
              <a:t>+ KT5720 (50uM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3923028" y="2977945"/>
            <a:ext cx="1134188" cy="5372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549035" y="10003913"/>
            <a:ext cx="3025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Lanes used for manuscript</a:t>
            </a:r>
          </a:p>
          <a:p>
            <a:r>
              <a:rPr lang="en-US" dirty="0">
                <a:solidFill>
                  <a:srgbClr val="3333FF"/>
                </a:solidFill>
              </a:rPr>
              <a:t>Lanes </a:t>
            </a:r>
            <a:r>
              <a:rPr lang="en-US" dirty="0" smtClean="0">
                <a:solidFill>
                  <a:srgbClr val="3333FF"/>
                </a:solidFill>
              </a:rPr>
              <a:t>not used </a:t>
            </a:r>
            <a:r>
              <a:rPr lang="en-US" dirty="0">
                <a:solidFill>
                  <a:srgbClr val="3333FF"/>
                </a:solidFill>
              </a:rPr>
              <a:t>for </a:t>
            </a:r>
            <a:r>
              <a:rPr lang="en-US" dirty="0" smtClean="0">
                <a:solidFill>
                  <a:srgbClr val="3333FF"/>
                </a:solidFill>
              </a:rPr>
              <a:t>manuscript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9260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136AE1-1788-4BC6-9130-DE96AC924166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2314877"/>
            <a:ext cx="2373359" cy="2232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F25470-916D-4A3C-BD19-F7429112FF6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2828403"/>
            <a:ext cx="2389743" cy="2283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C01346-A536-43B0-8ACE-E911AC15CA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860" y="3083214"/>
            <a:ext cx="2389743" cy="228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8F6589-08D6-481C-B020-932E983F8352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00" y="2586754"/>
            <a:ext cx="2378679" cy="207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066923-CC45-44B8-87F2-7B2BD98176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3155" r="20746" b="-6865"/>
          <a:stretch/>
        </p:blipFill>
        <p:spPr>
          <a:xfrm>
            <a:off x="1792451" y="3105711"/>
            <a:ext cx="2287380" cy="2331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7E40AB-1410-4586-B99A-3E3F8FAD422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9754" b="8427"/>
          <a:stretch/>
        </p:blipFill>
        <p:spPr>
          <a:xfrm>
            <a:off x="1799805" y="2830577"/>
            <a:ext cx="2287380" cy="230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6F1B68-1657-4BFA-A8A4-4E1731EF2E1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7" r="19754" b="3125"/>
          <a:stretch/>
        </p:blipFill>
        <p:spPr>
          <a:xfrm>
            <a:off x="1799805" y="2310621"/>
            <a:ext cx="2295739" cy="2229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F2C407-4E21-4FA1-83A1-52DC6E5FDE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0" r="19754" b="2516"/>
          <a:stretch/>
        </p:blipFill>
        <p:spPr>
          <a:xfrm>
            <a:off x="1799805" y="2586754"/>
            <a:ext cx="2287380" cy="20128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E9AACB5-BEB9-42BC-8F10-D53672BBC88B}"/>
              </a:ext>
            </a:extLst>
          </p:cNvPr>
          <p:cNvSpPr/>
          <p:nvPr/>
        </p:nvSpPr>
        <p:spPr>
          <a:xfrm>
            <a:off x="1805508" y="2299169"/>
            <a:ext cx="3475001" cy="10103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944382" y="2296430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80730" y="2296430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E1DB4DF-92AB-49DC-B986-CEC856CF4801}"/>
              </a:ext>
            </a:extLst>
          </p:cNvPr>
          <p:cNvSpPr txBox="1"/>
          <p:nvPr/>
        </p:nvSpPr>
        <p:spPr>
          <a:xfrm>
            <a:off x="1717339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68F164-0975-4BB5-865D-D68841AD62E4}"/>
              </a:ext>
            </a:extLst>
          </p:cNvPr>
          <p:cNvSpPr txBox="1"/>
          <p:nvPr/>
        </p:nvSpPr>
        <p:spPr>
          <a:xfrm>
            <a:off x="2015848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FE08E9-ECE5-45C0-89AC-7CEC31BB044E}"/>
              </a:ext>
            </a:extLst>
          </p:cNvPr>
          <p:cNvSpPr txBox="1"/>
          <p:nvPr/>
        </p:nvSpPr>
        <p:spPr>
          <a:xfrm>
            <a:off x="2291125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03953A-1239-4FFB-A320-1E1FF437BE7D}"/>
              </a:ext>
            </a:extLst>
          </p:cNvPr>
          <p:cNvSpPr txBox="1"/>
          <p:nvPr/>
        </p:nvSpPr>
        <p:spPr>
          <a:xfrm>
            <a:off x="2560185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9A281E-BE61-4E0A-A04A-02927BAF0E49}"/>
              </a:ext>
            </a:extLst>
          </p:cNvPr>
          <p:cNvSpPr txBox="1"/>
          <p:nvPr/>
        </p:nvSpPr>
        <p:spPr>
          <a:xfrm>
            <a:off x="2861830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570A2-AA00-40AF-BB26-2C6403C93388}"/>
              </a:ext>
            </a:extLst>
          </p:cNvPr>
          <p:cNvSpPr txBox="1"/>
          <p:nvPr/>
        </p:nvSpPr>
        <p:spPr>
          <a:xfrm>
            <a:off x="3152014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EBF288-6895-4F6E-91B8-241F515DEA93}"/>
              </a:ext>
            </a:extLst>
          </p:cNvPr>
          <p:cNvSpPr txBox="1"/>
          <p:nvPr/>
        </p:nvSpPr>
        <p:spPr>
          <a:xfrm>
            <a:off x="3416570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5223BC-9561-4260-8FFB-DB6A58B4B616}"/>
              </a:ext>
            </a:extLst>
          </p:cNvPr>
          <p:cNvSpPr txBox="1"/>
          <p:nvPr/>
        </p:nvSpPr>
        <p:spPr>
          <a:xfrm>
            <a:off x="3700444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4AECBD-4A28-4ED7-A437-F2B525C5A963}"/>
              </a:ext>
            </a:extLst>
          </p:cNvPr>
          <p:cNvSpPr txBox="1"/>
          <p:nvPr/>
        </p:nvSpPr>
        <p:spPr>
          <a:xfrm>
            <a:off x="4012671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EB697F-41BA-416D-B309-A12E16F5237B}"/>
              </a:ext>
            </a:extLst>
          </p:cNvPr>
          <p:cNvSpPr txBox="1"/>
          <p:nvPr/>
        </p:nvSpPr>
        <p:spPr>
          <a:xfrm>
            <a:off x="4294392" y="2048291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A7D719-3F70-46B4-8553-C472074FF8A1}"/>
              </a:ext>
            </a:extLst>
          </p:cNvPr>
          <p:cNvSpPr txBox="1"/>
          <p:nvPr/>
        </p:nvSpPr>
        <p:spPr>
          <a:xfrm>
            <a:off x="4563176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8824B2-108B-488E-8750-88BEA62DDE0E}"/>
              </a:ext>
            </a:extLst>
          </p:cNvPr>
          <p:cNvSpPr txBox="1"/>
          <p:nvPr/>
        </p:nvSpPr>
        <p:spPr>
          <a:xfrm>
            <a:off x="4844929" y="2048291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7236C0-8BA4-4C66-9AC6-FAFB8ECACE60}"/>
              </a:ext>
            </a:extLst>
          </p:cNvPr>
          <p:cNvSpPr txBox="1"/>
          <p:nvPr/>
        </p:nvSpPr>
        <p:spPr>
          <a:xfrm>
            <a:off x="2899793" y="1774357"/>
            <a:ext cx="1252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(5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6BE3702-AC65-47DC-844B-112469EB1B34}"/>
              </a:ext>
            </a:extLst>
          </p:cNvPr>
          <p:cNvCxnSpPr>
            <a:cxnSpLocks/>
          </p:cNvCxnSpPr>
          <p:nvPr/>
        </p:nvCxnSpPr>
        <p:spPr>
          <a:xfrm>
            <a:off x="2981681" y="2039922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925989-2CC7-46CF-B2C7-967D2CB46836}"/>
              </a:ext>
            </a:extLst>
          </p:cNvPr>
          <p:cNvCxnSpPr/>
          <p:nvPr/>
        </p:nvCxnSpPr>
        <p:spPr>
          <a:xfrm>
            <a:off x="4141411" y="2042043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2BF68C5-F27E-49FC-9EC7-E0F55487F7D4}"/>
              </a:ext>
            </a:extLst>
          </p:cNvPr>
          <p:cNvSpPr txBox="1"/>
          <p:nvPr/>
        </p:nvSpPr>
        <p:spPr>
          <a:xfrm>
            <a:off x="4022410" y="1774363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(20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6C9E8E-2E89-4740-970B-3383D20A527F}"/>
              </a:ext>
            </a:extLst>
          </p:cNvPr>
          <p:cNvSpPr txBox="1"/>
          <p:nvPr/>
        </p:nvSpPr>
        <p:spPr>
          <a:xfrm>
            <a:off x="1342351" y="2806558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BDB1AF-2B3D-4D8A-96D1-7B22F8DE00A4}"/>
              </a:ext>
            </a:extLst>
          </p:cNvPr>
          <p:cNvSpPr txBox="1"/>
          <p:nvPr/>
        </p:nvSpPr>
        <p:spPr>
          <a:xfrm>
            <a:off x="1420897" y="3056796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D869EB-ABF7-44CE-B598-755B900638A0}"/>
              </a:ext>
            </a:extLst>
          </p:cNvPr>
          <p:cNvSpPr txBox="1"/>
          <p:nvPr/>
        </p:nvSpPr>
        <p:spPr>
          <a:xfrm>
            <a:off x="1330769" y="2245306"/>
            <a:ext cx="478376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D1E91B-1F9F-4EBA-B043-EA35D8A89525}"/>
              </a:ext>
            </a:extLst>
          </p:cNvPr>
          <p:cNvSpPr txBox="1"/>
          <p:nvPr/>
        </p:nvSpPr>
        <p:spPr>
          <a:xfrm>
            <a:off x="1416885" y="2560950"/>
            <a:ext cx="392260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071EFD-69D6-435B-B351-E648B4686034}"/>
              </a:ext>
            </a:extLst>
          </p:cNvPr>
          <p:cNvSpPr txBox="1"/>
          <p:nvPr/>
        </p:nvSpPr>
        <p:spPr>
          <a:xfrm>
            <a:off x="1360345" y="1643552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803613" y="1345133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5363" y="4589094"/>
            <a:ext cx="4477375" cy="168616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9743" y="6654211"/>
            <a:ext cx="4496427" cy="168616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73273" y="525484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075552" y="543571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65536" y="5219341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462738" y="7373105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75552" y="441428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923348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279927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652715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017114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391187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3736616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079993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1572980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457092" y="44142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9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45520" y="441428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10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07559" y="731155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1009838" y="7492419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076950" y="634515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924746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281325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654113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018512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92585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738014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081391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1574378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4458490" y="63451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9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46918" y="634515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10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08957" y="702772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1011236" y="720859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08957" y="7581396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1011236" y="7762265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4065641" y="2264356"/>
            <a:ext cx="1246476" cy="11346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804295" y="8551820"/>
            <a:ext cx="50290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veh</a:t>
            </a:r>
            <a:r>
              <a:rPr lang="en-US" dirty="0"/>
              <a:t>	</a:t>
            </a:r>
            <a:r>
              <a:rPr lang="en-US" dirty="0" smtClean="0"/>
              <a:t>	5.   </a:t>
            </a:r>
            <a:r>
              <a:rPr lang="en-US" dirty="0" err="1" smtClean="0"/>
              <a:t>veh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MK2206 (5uM)	</a:t>
            </a:r>
            <a:r>
              <a:rPr lang="en-US" dirty="0" smtClean="0">
                <a:solidFill>
                  <a:srgbClr val="3333FF"/>
                </a:solidFill>
              </a:rPr>
              <a:t>9.</a:t>
            </a:r>
            <a:r>
              <a:rPr lang="en-US" dirty="0">
                <a:solidFill>
                  <a:srgbClr val="3333FF"/>
                </a:solidFill>
              </a:rPr>
              <a:t> </a:t>
            </a:r>
            <a:r>
              <a:rPr lang="en-US" dirty="0" smtClean="0">
                <a:solidFill>
                  <a:srgbClr val="3333FF"/>
                </a:solidFill>
              </a:rPr>
              <a:t>  </a:t>
            </a:r>
            <a:r>
              <a:rPr lang="en-US" dirty="0" err="1" smtClean="0">
                <a:solidFill>
                  <a:srgbClr val="3333FF"/>
                </a:solidFill>
              </a:rPr>
              <a:t>veh</a:t>
            </a:r>
            <a:endParaRPr lang="en-US" dirty="0" smtClean="0">
              <a:solidFill>
                <a:srgbClr val="3333FF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		6.   lira </a:t>
            </a:r>
            <a:r>
              <a:rPr lang="en-US" dirty="0"/>
              <a:t>+ </a:t>
            </a:r>
            <a:r>
              <a:rPr lang="en-US" dirty="0" smtClean="0"/>
              <a:t>MK2206 (5uM)		</a:t>
            </a:r>
            <a:r>
              <a:rPr lang="en-US" dirty="0" smtClean="0">
                <a:solidFill>
                  <a:srgbClr val="3333FF"/>
                </a:solidFill>
              </a:rPr>
              <a:t>10. lira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fsk</a:t>
            </a:r>
            <a:r>
              <a:rPr lang="en-US" dirty="0" smtClean="0"/>
              <a:t>		7.   </a:t>
            </a:r>
            <a:r>
              <a:rPr lang="en-US" dirty="0" err="1" smtClean="0"/>
              <a:t>fsk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MK2206 (5uM)		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		8.   ins + MK2206 (5uM)		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604690" y="10813038"/>
            <a:ext cx="3025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FF"/>
                </a:solidFill>
              </a:rPr>
              <a:t>Lanes not used for manuscript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22757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136AE1-1788-4BC6-9130-DE96AC924166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2343452"/>
            <a:ext cx="2373359" cy="2232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6F25470-916D-4A3C-BD19-F7429112FF69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2856978"/>
            <a:ext cx="2389743" cy="2283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C01346-A536-43B0-8ACE-E911AC15CA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860" y="3111789"/>
            <a:ext cx="2389743" cy="228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8F6589-08D6-481C-B020-932E983F8352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00" y="2615329"/>
            <a:ext cx="2378679" cy="207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066923-CC45-44B8-87F2-7B2BD98176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3155" r="20746" b="-6865"/>
          <a:stretch/>
        </p:blipFill>
        <p:spPr>
          <a:xfrm>
            <a:off x="1792451" y="3134286"/>
            <a:ext cx="2287380" cy="2331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7E40AB-1410-4586-B99A-3E3F8FAD422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9754" b="8427"/>
          <a:stretch/>
        </p:blipFill>
        <p:spPr>
          <a:xfrm>
            <a:off x="1799805" y="2859152"/>
            <a:ext cx="2287380" cy="230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6F1B68-1657-4BFA-A8A4-4E1731EF2E1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7" r="19754" b="3125"/>
          <a:stretch/>
        </p:blipFill>
        <p:spPr>
          <a:xfrm>
            <a:off x="1799805" y="2339196"/>
            <a:ext cx="2295739" cy="2229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F2C407-4E21-4FA1-83A1-52DC6E5FDEC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0" r="19754" b="2516"/>
          <a:stretch/>
        </p:blipFill>
        <p:spPr>
          <a:xfrm>
            <a:off x="1799805" y="2615329"/>
            <a:ext cx="2287380" cy="20128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E9AACB5-BEB9-42BC-8F10-D53672BBC88B}"/>
              </a:ext>
            </a:extLst>
          </p:cNvPr>
          <p:cNvSpPr/>
          <p:nvPr/>
        </p:nvSpPr>
        <p:spPr>
          <a:xfrm>
            <a:off x="1805508" y="2327744"/>
            <a:ext cx="3475001" cy="10103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944382" y="2325005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80730" y="2325005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E1DB4DF-92AB-49DC-B986-CEC856CF4801}"/>
              </a:ext>
            </a:extLst>
          </p:cNvPr>
          <p:cNvSpPr txBox="1"/>
          <p:nvPr/>
        </p:nvSpPr>
        <p:spPr>
          <a:xfrm>
            <a:off x="1717339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68F164-0975-4BB5-865D-D68841AD62E4}"/>
              </a:ext>
            </a:extLst>
          </p:cNvPr>
          <p:cNvSpPr txBox="1"/>
          <p:nvPr/>
        </p:nvSpPr>
        <p:spPr>
          <a:xfrm>
            <a:off x="2015848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FE08E9-ECE5-45C0-89AC-7CEC31BB044E}"/>
              </a:ext>
            </a:extLst>
          </p:cNvPr>
          <p:cNvSpPr txBox="1"/>
          <p:nvPr/>
        </p:nvSpPr>
        <p:spPr>
          <a:xfrm>
            <a:off x="2291125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03953A-1239-4FFB-A320-1E1FF437BE7D}"/>
              </a:ext>
            </a:extLst>
          </p:cNvPr>
          <p:cNvSpPr txBox="1"/>
          <p:nvPr/>
        </p:nvSpPr>
        <p:spPr>
          <a:xfrm>
            <a:off x="2560185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9A281E-BE61-4E0A-A04A-02927BAF0E49}"/>
              </a:ext>
            </a:extLst>
          </p:cNvPr>
          <p:cNvSpPr txBox="1"/>
          <p:nvPr/>
        </p:nvSpPr>
        <p:spPr>
          <a:xfrm>
            <a:off x="2861830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570A2-AA00-40AF-BB26-2C6403C93388}"/>
              </a:ext>
            </a:extLst>
          </p:cNvPr>
          <p:cNvSpPr txBox="1"/>
          <p:nvPr/>
        </p:nvSpPr>
        <p:spPr>
          <a:xfrm>
            <a:off x="3152014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EBF288-6895-4F6E-91B8-241F515DEA93}"/>
              </a:ext>
            </a:extLst>
          </p:cNvPr>
          <p:cNvSpPr txBox="1"/>
          <p:nvPr/>
        </p:nvSpPr>
        <p:spPr>
          <a:xfrm>
            <a:off x="3416570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5223BC-9561-4260-8FFB-DB6A58B4B616}"/>
              </a:ext>
            </a:extLst>
          </p:cNvPr>
          <p:cNvSpPr txBox="1"/>
          <p:nvPr/>
        </p:nvSpPr>
        <p:spPr>
          <a:xfrm>
            <a:off x="3700444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4AECBD-4A28-4ED7-A437-F2B525C5A963}"/>
              </a:ext>
            </a:extLst>
          </p:cNvPr>
          <p:cNvSpPr txBox="1"/>
          <p:nvPr/>
        </p:nvSpPr>
        <p:spPr>
          <a:xfrm>
            <a:off x="4012671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EB697F-41BA-416D-B309-A12E16F5237B}"/>
              </a:ext>
            </a:extLst>
          </p:cNvPr>
          <p:cNvSpPr txBox="1"/>
          <p:nvPr/>
        </p:nvSpPr>
        <p:spPr>
          <a:xfrm>
            <a:off x="4294392" y="20768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A7D719-3F70-46B4-8553-C472074FF8A1}"/>
              </a:ext>
            </a:extLst>
          </p:cNvPr>
          <p:cNvSpPr txBox="1"/>
          <p:nvPr/>
        </p:nvSpPr>
        <p:spPr>
          <a:xfrm>
            <a:off x="4563176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8824B2-108B-488E-8750-88BEA62DDE0E}"/>
              </a:ext>
            </a:extLst>
          </p:cNvPr>
          <p:cNvSpPr txBox="1"/>
          <p:nvPr/>
        </p:nvSpPr>
        <p:spPr>
          <a:xfrm>
            <a:off x="4844929" y="20768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7236C0-8BA4-4C66-9AC6-FAFB8ECACE60}"/>
              </a:ext>
            </a:extLst>
          </p:cNvPr>
          <p:cNvSpPr txBox="1"/>
          <p:nvPr/>
        </p:nvSpPr>
        <p:spPr>
          <a:xfrm>
            <a:off x="2899793" y="1802932"/>
            <a:ext cx="1252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(5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6BE3702-AC65-47DC-844B-112469EB1B34}"/>
              </a:ext>
            </a:extLst>
          </p:cNvPr>
          <p:cNvCxnSpPr>
            <a:cxnSpLocks/>
          </p:cNvCxnSpPr>
          <p:nvPr/>
        </p:nvCxnSpPr>
        <p:spPr>
          <a:xfrm>
            <a:off x="2981681" y="2068497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925989-2CC7-46CF-B2C7-967D2CB46836}"/>
              </a:ext>
            </a:extLst>
          </p:cNvPr>
          <p:cNvCxnSpPr/>
          <p:nvPr/>
        </p:nvCxnSpPr>
        <p:spPr>
          <a:xfrm>
            <a:off x="4141411" y="2070618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2BF68C5-F27E-49FC-9EC7-E0F55487F7D4}"/>
              </a:ext>
            </a:extLst>
          </p:cNvPr>
          <p:cNvSpPr txBox="1"/>
          <p:nvPr/>
        </p:nvSpPr>
        <p:spPr>
          <a:xfrm>
            <a:off x="4022410" y="1802938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(20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6C9E8E-2E89-4740-970B-3383D20A527F}"/>
              </a:ext>
            </a:extLst>
          </p:cNvPr>
          <p:cNvSpPr txBox="1"/>
          <p:nvPr/>
        </p:nvSpPr>
        <p:spPr>
          <a:xfrm>
            <a:off x="1342351" y="2835133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BDB1AF-2B3D-4D8A-96D1-7B22F8DE00A4}"/>
              </a:ext>
            </a:extLst>
          </p:cNvPr>
          <p:cNvSpPr txBox="1"/>
          <p:nvPr/>
        </p:nvSpPr>
        <p:spPr>
          <a:xfrm>
            <a:off x="1420897" y="3085371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D869EB-ABF7-44CE-B598-755B900638A0}"/>
              </a:ext>
            </a:extLst>
          </p:cNvPr>
          <p:cNvSpPr txBox="1"/>
          <p:nvPr/>
        </p:nvSpPr>
        <p:spPr>
          <a:xfrm>
            <a:off x="1330769" y="2273881"/>
            <a:ext cx="478376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D1E91B-1F9F-4EBA-B043-EA35D8A89525}"/>
              </a:ext>
            </a:extLst>
          </p:cNvPr>
          <p:cNvSpPr txBox="1"/>
          <p:nvPr/>
        </p:nvSpPr>
        <p:spPr>
          <a:xfrm>
            <a:off x="1416885" y="2589525"/>
            <a:ext cx="392260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6071EFD-69D6-435B-B351-E648B4686034}"/>
              </a:ext>
            </a:extLst>
          </p:cNvPr>
          <p:cNvSpPr txBox="1"/>
          <p:nvPr/>
        </p:nvSpPr>
        <p:spPr>
          <a:xfrm>
            <a:off x="1360345" y="1672127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803613" y="1373708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83619" y="4599744"/>
            <a:ext cx="4496427" cy="167663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0189" y="6535039"/>
            <a:ext cx="4486901" cy="1019317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1410864" y="4372837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384495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791408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189363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20874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028503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441044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851533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908292" y="43728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170534" y="437423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18366" y="509129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1320645" y="527216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19764" y="461451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1322043" y="479538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19764" y="5612808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1322043" y="5793677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370317" y="615270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2343948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750861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148816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05494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013123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459220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869709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867745" y="61527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188710" y="615410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479217" y="639438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281496" y="6575252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479217" y="6822222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1281496" y="7003091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4065641" y="2292931"/>
            <a:ext cx="1246476" cy="11346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773414" y="5037790"/>
            <a:ext cx="513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770616" y="6814049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170381" y="7793732"/>
            <a:ext cx="43396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veh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5.   </a:t>
            </a:r>
            <a:r>
              <a:rPr lang="en-US" dirty="0" err="1" smtClean="0">
                <a:solidFill>
                  <a:srgbClr val="FF0000"/>
                </a:solidFill>
              </a:rPr>
              <a:t>veh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lira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6.   lira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  <a:r>
              <a:rPr lang="en-US" dirty="0" smtClean="0"/>
              <a:t>	</a:t>
            </a:r>
            <a:endParaRPr lang="en-US" dirty="0" smtClean="0">
              <a:solidFill>
                <a:srgbClr val="3333FF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fsk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7.   </a:t>
            </a:r>
            <a:r>
              <a:rPr lang="en-US" dirty="0" err="1" smtClean="0">
                <a:solidFill>
                  <a:srgbClr val="FF0000"/>
                </a:solidFill>
              </a:rPr>
              <a:t>fsk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  <a:r>
              <a:rPr lang="en-US" dirty="0" smtClean="0"/>
              <a:t>	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ins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8.   ins + MK2206 (20uM)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549035" y="9746738"/>
            <a:ext cx="3025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Lanes used for manuscript</a:t>
            </a:r>
          </a:p>
          <a:p>
            <a:r>
              <a:rPr lang="en-US" dirty="0">
                <a:solidFill>
                  <a:srgbClr val="3333FF"/>
                </a:solidFill>
              </a:rPr>
              <a:t>Lanes </a:t>
            </a:r>
            <a:r>
              <a:rPr lang="en-US" dirty="0" smtClean="0">
                <a:solidFill>
                  <a:srgbClr val="3333FF"/>
                </a:solidFill>
              </a:rPr>
              <a:t>not used </a:t>
            </a:r>
            <a:r>
              <a:rPr lang="en-US" dirty="0">
                <a:solidFill>
                  <a:srgbClr val="3333FF"/>
                </a:solidFill>
              </a:rPr>
              <a:t>for </a:t>
            </a:r>
            <a:r>
              <a:rPr lang="en-US" dirty="0" smtClean="0">
                <a:solidFill>
                  <a:srgbClr val="3333FF"/>
                </a:solidFill>
              </a:rPr>
              <a:t>manuscript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9732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776" y="7143641"/>
            <a:ext cx="3934374" cy="8478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499" y="3095581"/>
            <a:ext cx="4486901" cy="11241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44" y="4085026"/>
            <a:ext cx="4429743" cy="1057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1961" y="5647750"/>
            <a:ext cx="3934374" cy="8383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3273" y="3666443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75552" y="3847312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96187" y="342462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552" y="3010436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23348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79927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52715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17114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391187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36616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79993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72980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57092" y="30104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9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45520" y="30104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10</a:t>
            </a:r>
            <a:endParaRPr lang="en-US" dirty="0">
              <a:solidFill>
                <a:srgbClr val="3333FF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7136AE1-1788-4BC6-9130-DE96AC924166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1657652"/>
            <a:ext cx="2373359" cy="2232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6F25470-916D-4A3C-BD19-F7429112FF69}"/>
              </a:ext>
            </a:extLst>
          </p:cNvPr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294" y="2171178"/>
            <a:ext cx="2389743" cy="2283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2C01346-A536-43B0-8ACE-E911AC15CA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860" y="2425989"/>
            <a:ext cx="2389743" cy="22839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A8F6589-08D6-481C-B020-932E983F8352}"/>
              </a:ext>
            </a:extLst>
          </p:cNvPr>
          <p:cNvPicPr preferRelativeResize="0"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00" y="1929529"/>
            <a:ext cx="2378679" cy="20788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B066923-CC45-44B8-87F2-7B2BD981766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3155" r="20746" b="-6865"/>
          <a:stretch/>
        </p:blipFill>
        <p:spPr>
          <a:xfrm>
            <a:off x="1792451" y="2448486"/>
            <a:ext cx="2287380" cy="23313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27E40AB-1410-4586-B99A-3E3F8FAD422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9754" b="8427"/>
          <a:stretch/>
        </p:blipFill>
        <p:spPr>
          <a:xfrm>
            <a:off x="1799805" y="2173352"/>
            <a:ext cx="2287380" cy="23098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B6F1B68-1657-4BFA-A8A4-4E1731EF2E1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7" r="19754" b="3125"/>
          <a:stretch/>
        </p:blipFill>
        <p:spPr>
          <a:xfrm>
            <a:off x="1799805" y="1653396"/>
            <a:ext cx="2295739" cy="2229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CF2C407-4E21-4FA1-83A1-52DC6E5FDEC7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0" r="19754" b="2516"/>
          <a:stretch/>
        </p:blipFill>
        <p:spPr>
          <a:xfrm>
            <a:off x="1799805" y="1929529"/>
            <a:ext cx="2287380" cy="20128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E9AACB5-BEB9-42BC-8F10-D53672BBC88B}"/>
              </a:ext>
            </a:extLst>
          </p:cNvPr>
          <p:cNvSpPr/>
          <p:nvPr/>
        </p:nvSpPr>
        <p:spPr>
          <a:xfrm>
            <a:off x="1805508" y="1641944"/>
            <a:ext cx="3475001" cy="10103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44382" y="1639205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080730" y="1639205"/>
            <a:ext cx="0" cy="10163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1DB4DF-92AB-49DC-B986-CEC856CF4801}"/>
              </a:ext>
            </a:extLst>
          </p:cNvPr>
          <p:cNvSpPr txBox="1"/>
          <p:nvPr/>
        </p:nvSpPr>
        <p:spPr>
          <a:xfrm>
            <a:off x="1717339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E68F164-0975-4BB5-865D-D68841AD62E4}"/>
              </a:ext>
            </a:extLst>
          </p:cNvPr>
          <p:cNvSpPr txBox="1"/>
          <p:nvPr/>
        </p:nvSpPr>
        <p:spPr>
          <a:xfrm>
            <a:off x="2015848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FE08E9-ECE5-45C0-89AC-7CEC31BB044E}"/>
              </a:ext>
            </a:extLst>
          </p:cNvPr>
          <p:cNvSpPr txBox="1"/>
          <p:nvPr/>
        </p:nvSpPr>
        <p:spPr>
          <a:xfrm>
            <a:off x="2291125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C03953A-1239-4FFB-A320-1E1FF437BE7D}"/>
              </a:ext>
            </a:extLst>
          </p:cNvPr>
          <p:cNvSpPr txBox="1"/>
          <p:nvPr/>
        </p:nvSpPr>
        <p:spPr>
          <a:xfrm>
            <a:off x="2560185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9A281E-BE61-4E0A-A04A-02927BAF0E49}"/>
              </a:ext>
            </a:extLst>
          </p:cNvPr>
          <p:cNvSpPr txBox="1"/>
          <p:nvPr/>
        </p:nvSpPr>
        <p:spPr>
          <a:xfrm>
            <a:off x="2861830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3570A2-AA00-40AF-BB26-2C6403C93388}"/>
              </a:ext>
            </a:extLst>
          </p:cNvPr>
          <p:cNvSpPr txBox="1"/>
          <p:nvPr/>
        </p:nvSpPr>
        <p:spPr>
          <a:xfrm>
            <a:off x="3152014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EBF288-6895-4F6E-91B8-241F515DEA93}"/>
              </a:ext>
            </a:extLst>
          </p:cNvPr>
          <p:cNvSpPr txBox="1"/>
          <p:nvPr/>
        </p:nvSpPr>
        <p:spPr>
          <a:xfrm>
            <a:off x="3416570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C5223BC-9561-4260-8FFB-DB6A58B4B616}"/>
              </a:ext>
            </a:extLst>
          </p:cNvPr>
          <p:cNvSpPr txBox="1"/>
          <p:nvPr/>
        </p:nvSpPr>
        <p:spPr>
          <a:xfrm>
            <a:off x="3700444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74AECBD-4A28-4ED7-A437-F2B525C5A963}"/>
              </a:ext>
            </a:extLst>
          </p:cNvPr>
          <p:cNvSpPr txBox="1"/>
          <p:nvPr/>
        </p:nvSpPr>
        <p:spPr>
          <a:xfrm>
            <a:off x="4012671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EB697F-41BA-416D-B309-A12E16F5237B}"/>
              </a:ext>
            </a:extLst>
          </p:cNvPr>
          <p:cNvSpPr txBox="1"/>
          <p:nvPr/>
        </p:nvSpPr>
        <p:spPr>
          <a:xfrm>
            <a:off x="4294392" y="1391066"/>
            <a:ext cx="478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Lira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A7D719-3F70-46B4-8553-C472074FF8A1}"/>
              </a:ext>
            </a:extLst>
          </p:cNvPr>
          <p:cNvSpPr txBox="1"/>
          <p:nvPr/>
        </p:nvSpPr>
        <p:spPr>
          <a:xfrm>
            <a:off x="4563176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FSK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18824B2-108B-488E-8750-88BEA62DDE0E}"/>
              </a:ext>
            </a:extLst>
          </p:cNvPr>
          <p:cNvSpPr txBox="1"/>
          <p:nvPr/>
        </p:nvSpPr>
        <p:spPr>
          <a:xfrm>
            <a:off x="4844929" y="1391066"/>
            <a:ext cx="516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D7236C0-8BA4-4C66-9AC6-FAFB8ECACE60}"/>
              </a:ext>
            </a:extLst>
          </p:cNvPr>
          <p:cNvSpPr txBox="1"/>
          <p:nvPr/>
        </p:nvSpPr>
        <p:spPr>
          <a:xfrm>
            <a:off x="2899793" y="1117132"/>
            <a:ext cx="1252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(5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6BE3702-AC65-47DC-844B-112469EB1B34}"/>
              </a:ext>
            </a:extLst>
          </p:cNvPr>
          <p:cNvCxnSpPr>
            <a:cxnSpLocks/>
          </p:cNvCxnSpPr>
          <p:nvPr/>
        </p:nvCxnSpPr>
        <p:spPr>
          <a:xfrm>
            <a:off x="2981681" y="1382697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C925989-2CC7-46CF-B2C7-967D2CB46836}"/>
              </a:ext>
            </a:extLst>
          </p:cNvPr>
          <p:cNvCxnSpPr/>
          <p:nvPr/>
        </p:nvCxnSpPr>
        <p:spPr>
          <a:xfrm>
            <a:off x="4141411" y="1384818"/>
            <a:ext cx="1051560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2BF68C5-F27E-49FC-9EC7-E0F55487F7D4}"/>
              </a:ext>
            </a:extLst>
          </p:cNvPr>
          <p:cNvSpPr txBox="1"/>
          <p:nvPr/>
        </p:nvSpPr>
        <p:spPr>
          <a:xfrm>
            <a:off x="4022410" y="1117138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MK-2206 (20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µM)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46C9E8E-2E89-4740-970B-3383D20A527F}"/>
              </a:ext>
            </a:extLst>
          </p:cNvPr>
          <p:cNvSpPr txBox="1"/>
          <p:nvPr/>
        </p:nvSpPr>
        <p:spPr>
          <a:xfrm>
            <a:off x="1342351" y="2149333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BDB1AF-2B3D-4D8A-96D1-7B22F8DE00A4}"/>
              </a:ext>
            </a:extLst>
          </p:cNvPr>
          <p:cNvSpPr txBox="1"/>
          <p:nvPr/>
        </p:nvSpPr>
        <p:spPr>
          <a:xfrm>
            <a:off x="1420897" y="2399571"/>
            <a:ext cx="3882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D869EB-ABF7-44CE-B598-755B900638A0}"/>
              </a:ext>
            </a:extLst>
          </p:cNvPr>
          <p:cNvSpPr txBox="1"/>
          <p:nvPr/>
        </p:nvSpPr>
        <p:spPr>
          <a:xfrm>
            <a:off x="1330769" y="1588081"/>
            <a:ext cx="478376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pS6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4D1E91B-1F9F-4EBA-B043-EA35D8A89525}"/>
              </a:ext>
            </a:extLst>
          </p:cNvPr>
          <p:cNvSpPr txBox="1"/>
          <p:nvPr/>
        </p:nvSpPr>
        <p:spPr>
          <a:xfrm>
            <a:off x="1416885" y="1903725"/>
            <a:ext cx="392260" cy="302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071EFD-69D6-435B-B351-E648B4686034}"/>
              </a:ext>
            </a:extLst>
          </p:cNvPr>
          <p:cNvSpPr txBox="1"/>
          <p:nvPr/>
        </p:nvSpPr>
        <p:spPr>
          <a:xfrm>
            <a:off x="1360345" y="986327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03613" y="687908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Manuscript Blot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74671" y="4624187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076950" y="4805056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97585" y="4382364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76950" y="3968180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924746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281325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654113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018512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3392585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738014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081391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1574378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4458490" y="39681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9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746918" y="39681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10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237238" y="5231767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2210869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617782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015737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47248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854877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267418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677907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34666" y="52317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996908" y="523316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432888" y="6210135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1235167" y="6391004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247025" y="6726407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2220656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2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627569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3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025524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4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457035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64664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277205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87694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744453" y="67264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1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006695" y="6727805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443119" y="5559611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 </a:t>
            </a:r>
            <a:r>
              <a:rPr lang="en-US" dirty="0" err="1" smtClean="0"/>
              <a:t>kDa</a:t>
            </a:r>
            <a:endParaRPr lang="en-US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1245398" y="5740480"/>
            <a:ext cx="182880" cy="83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24762" y="576161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488B83B-EEF6-44D3-868D-280512E3FA89}"/>
              </a:ext>
            </a:extLst>
          </p:cNvPr>
          <p:cNvSpPr txBox="1"/>
          <p:nvPr/>
        </p:nvSpPr>
        <p:spPr>
          <a:xfrm>
            <a:off x="5357112" y="7338875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47BB586-768E-437F-AA4D-E2E04B52A0E4}"/>
              </a:ext>
            </a:extLst>
          </p:cNvPr>
          <p:cNvSpPr/>
          <p:nvPr/>
        </p:nvSpPr>
        <p:spPr>
          <a:xfrm>
            <a:off x="4065641" y="1607131"/>
            <a:ext cx="1246476" cy="11346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841786" y="8098606"/>
            <a:ext cx="50290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veh</a:t>
            </a:r>
            <a:r>
              <a:rPr lang="en-US" dirty="0"/>
              <a:t>	</a:t>
            </a:r>
            <a:r>
              <a:rPr lang="en-US" dirty="0" smtClean="0"/>
              <a:t>	5.   </a:t>
            </a:r>
            <a:r>
              <a:rPr lang="en-US" dirty="0" err="1" smtClean="0"/>
              <a:t>veh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MK2206 (5uM)	</a:t>
            </a:r>
            <a:r>
              <a:rPr lang="en-US" dirty="0" smtClean="0">
                <a:solidFill>
                  <a:srgbClr val="3333FF"/>
                </a:solidFill>
              </a:rPr>
              <a:t>9.</a:t>
            </a:r>
            <a:r>
              <a:rPr lang="en-US" dirty="0">
                <a:solidFill>
                  <a:srgbClr val="3333FF"/>
                </a:solidFill>
              </a:rPr>
              <a:t> </a:t>
            </a:r>
            <a:r>
              <a:rPr lang="en-US" dirty="0" smtClean="0">
                <a:solidFill>
                  <a:srgbClr val="3333FF"/>
                </a:solidFill>
              </a:rPr>
              <a:t>  </a:t>
            </a:r>
            <a:r>
              <a:rPr lang="en-US" dirty="0" err="1" smtClean="0">
                <a:solidFill>
                  <a:srgbClr val="3333FF"/>
                </a:solidFill>
              </a:rPr>
              <a:t>veh</a:t>
            </a:r>
            <a:endParaRPr lang="en-US" dirty="0" smtClean="0">
              <a:solidFill>
                <a:srgbClr val="3333FF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lira		6.   lira </a:t>
            </a:r>
            <a:r>
              <a:rPr lang="en-US" dirty="0"/>
              <a:t>+ </a:t>
            </a:r>
            <a:r>
              <a:rPr lang="en-US" dirty="0" smtClean="0"/>
              <a:t>MK2206 (5uM)		</a:t>
            </a:r>
            <a:r>
              <a:rPr lang="en-US" dirty="0" smtClean="0">
                <a:solidFill>
                  <a:srgbClr val="3333FF"/>
                </a:solidFill>
              </a:rPr>
              <a:t>10. lira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fsk</a:t>
            </a:r>
            <a:r>
              <a:rPr lang="en-US" dirty="0" smtClean="0"/>
              <a:t>		7.   </a:t>
            </a:r>
            <a:r>
              <a:rPr lang="en-US" dirty="0" err="1" smtClean="0"/>
              <a:t>fsk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MK2206 (5uM)		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ins		8.   ins + MK2206 (5uM)		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824574" y="9575934"/>
            <a:ext cx="43396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Lanes:</a:t>
            </a: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veh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5.   </a:t>
            </a:r>
            <a:r>
              <a:rPr lang="en-US" dirty="0" err="1" smtClean="0">
                <a:solidFill>
                  <a:srgbClr val="FF0000"/>
                </a:solidFill>
              </a:rPr>
              <a:t>veh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lira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6.   lira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  <a:r>
              <a:rPr lang="en-US" dirty="0" smtClean="0"/>
              <a:t>	</a:t>
            </a:r>
            <a:endParaRPr lang="en-US" dirty="0" smtClean="0">
              <a:solidFill>
                <a:srgbClr val="3333FF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dirty="0" err="1" smtClean="0">
                <a:solidFill>
                  <a:srgbClr val="3333FF"/>
                </a:solidFill>
              </a:rPr>
              <a:t>fsk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7.   </a:t>
            </a:r>
            <a:r>
              <a:rPr lang="en-US" dirty="0" err="1" smtClean="0">
                <a:solidFill>
                  <a:srgbClr val="FF0000"/>
                </a:solidFill>
              </a:rPr>
              <a:t>fsk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MK2206 (20uM)</a:t>
            </a:r>
            <a:r>
              <a:rPr lang="en-US" dirty="0" smtClean="0"/>
              <a:t>	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solidFill>
                  <a:srgbClr val="3333FF"/>
                </a:solidFill>
              </a:rPr>
              <a:t>ins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</a:rPr>
              <a:t>8.   ins + MK2206 (20uM)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1843438" y="11091423"/>
            <a:ext cx="3025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Lanes used for manuscript</a:t>
            </a:r>
          </a:p>
          <a:p>
            <a:r>
              <a:rPr lang="en-US" dirty="0">
                <a:solidFill>
                  <a:srgbClr val="3333FF"/>
                </a:solidFill>
              </a:rPr>
              <a:t>Lanes </a:t>
            </a:r>
            <a:r>
              <a:rPr lang="en-US" dirty="0" smtClean="0">
                <a:solidFill>
                  <a:srgbClr val="3333FF"/>
                </a:solidFill>
              </a:rPr>
              <a:t>not used </a:t>
            </a:r>
            <a:r>
              <a:rPr lang="en-US" dirty="0">
                <a:solidFill>
                  <a:srgbClr val="3333FF"/>
                </a:solidFill>
              </a:rPr>
              <a:t>for </a:t>
            </a:r>
            <a:r>
              <a:rPr lang="en-US" dirty="0" smtClean="0">
                <a:solidFill>
                  <a:srgbClr val="3333FF"/>
                </a:solidFill>
              </a:rPr>
              <a:t>manuscript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0593D14-4ED4-4164-BDCC-BD160E84A91A}"/>
              </a:ext>
            </a:extLst>
          </p:cNvPr>
          <p:cNvSpPr txBox="1"/>
          <p:nvPr/>
        </p:nvSpPr>
        <p:spPr>
          <a:xfrm>
            <a:off x="356320" y="53661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31610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6052</TotalTime>
  <Words>1010</Words>
  <Application>Microsoft Office PowerPoint</Application>
  <PresentationFormat>Widescreen</PresentationFormat>
  <Paragraphs>469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Ayala, Julio E</dc:creator>
  <cp:lastModifiedBy>Ayala, Julio E</cp:lastModifiedBy>
  <cp:revision>76</cp:revision>
  <dcterms:created xsi:type="dcterms:W3CDTF">2022-06-21T19:52:25Z</dcterms:created>
  <dcterms:modified xsi:type="dcterms:W3CDTF">2023-08-20T15:07:25Z</dcterms:modified>
</cp:coreProperties>
</file>